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370" r:id="rId2"/>
    <p:sldId id="390" r:id="rId3"/>
    <p:sldId id="365" r:id="rId4"/>
    <p:sldId id="380" r:id="rId5"/>
    <p:sldId id="381" r:id="rId6"/>
    <p:sldId id="385" r:id="rId7"/>
    <p:sldId id="383" r:id="rId8"/>
    <p:sldId id="384" r:id="rId9"/>
    <p:sldId id="386" r:id="rId10"/>
    <p:sldId id="387" r:id="rId11"/>
    <p:sldId id="388" r:id="rId12"/>
    <p:sldId id="391" r:id="rId13"/>
    <p:sldId id="392" r:id="rId14"/>
    <p:sldId id="393" r:id="rId15"/>
    <p:sldId id="389" r:id="rId16"/>
    <p:sldId id="394" r:id="rId17"/>
    <p:sldId id="395" r:id="rId18"/>
    <p:sldId id="396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424D"/>
    <a:srgbClr val="5B8693"/>
    <a:srgbClr val="00CC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17" autoAdjust="0"/>
    <p:restoredTop sz="79731" autoAdjust="0"/>
  </p:normalViewPr>
  <p:slideViewPr>
    <p:cSldViewPr snapToGrid="0" snapToObjects="1">
      <p:cViewPr varScale="1">
        <p:scale>
          <a:sx n="86" d="100"/>
          <a:sy n="86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3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892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D25173-8E75-414B-AB27-980D8CF9719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aseline="0" dirty="0" smtClean="0"/>
              <a:t>Add custom middleware()</a:t>
            </a:r>
          </a:p>
          <a:p>
            <a:r>
              <a:rPr lang="en-US" baseline="0" dirty="0" smtClean="0"/>
              <a:t>Next() to go to next middleware and not freeze as it is a custom one</a:t>
            </a:r>
          </a:p>
          <a:p>
            <a:endParaRPr lang="en-US" baseline="0" dirty="0" smtClean="0"/>
          </a:p>
          <a:p>
            <a:r>
              <a:rPr lang="en-US" dirty="0" smtClean="0"/>
              <a:t>$ curl -v -X GET -H "Content-Type: application/</a:t>
            </a:r>
            <a:r>
              <a:rPr lang="en-US" dirty="0" err="1" smtClean="0"/>
              <a:t>json</a:t>
            </a:r>
            <a:r>
              <a:rPr lang="en-US" smtClean="0"/>
              <a:t>" -H "Authorization: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494BA0-6412-4AD2-9C09-79FEF70B8200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aseline="0" dirty="0" err="1" smtClean="0"/>
              <a:t>ngInject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dirty="0" smtClean="0"/>
              <a:t>It's needed for the application to work when minified. If you remove it and use optimize version (</a:t>
            </a:r>
            <a:r>
              <a:rPr lang="en-US" dirty="0" err="1" smtClean="0"/>
              <a:t>serve:dist</a:t>
            </a:r>
            <a:r>
              <a:rPr lang="en-US" dirty="0" smtClean="0"/>
              <a:t>) it should fail.</a:t>
            </a:r>
          </a:p>
          <a:p>
            <a:endParaRPr lang="en-US" baseline="0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494BA0-6412-4AD2-9C09-79FEF70B8200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aseline="0" dirty="0" smtClean="0"/>
              <a:t>Add custom middleware()</a:t>
            </a:r>
          </a:p>
          <a:p>
            <a:r>
              <a:rPr lang="en-US" baseline="0" dirty="0" smtClean="0"/>
              <a:t>Next() to go to next middleware and not freeze as it is a custom one</a:t>
            </a:r>
          </a:p>
          <a:p>
            <a:endParaRPr lang="en-US" baseline="0" dirty="0" smtClean="0"/>
          </a:p>
          <a:p>
            <a:r>
              <a:rPr lang="en-US" dirty="0" smtClean="0"/>
              <a:t>$ curl -v -X GET -H "Content-Type: application/</a:t>
            </a:r>
            <a:r>
              <a:rPr lang="en-US" dirty="0" err="1" smtClean="0"/>
              <a:t>json</a:t>
            </a:r>
            <a:r>
              <a:rPr lang="en-US" smtClean="0"/>
              <a:t>" -H "Authorization: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494BA0-6412-4AD2-9C09-79FEF70B8200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aseline="0" dirty="0" smtClean="0"/>
              <a:t>Add custom middleware()</a:t>
            </a:r>
          </a:p>
          <a:p>
            <a:r>
              <a:rPr lang="en-US" baseline="0" dirty="0" smtClean="0"/>
              <a:t>Next() to go to next middleware and not freeze as it is a custom one</a:t>
            </a:r>
          </a:p>
          <a:p>
            <a:endParaRPr lang="en-US" baseline="0" dirty="0" smtClean="0"/>
          </a:p>
          <a:p>
            <a:r>
              <a:rPr lang="en-US" dirty="0" smtClean="0"/>
              <a:t>$ curl -v -X GET -H "Content-Type: application/</a:t>
            </a:r>
            <a:r>
              <a:rPr lang="en-US" dirty="0" err="1" smtClean="0"/>
              <a:t>json</a:t>
            </a:r>
            <a:r>
              <a:rPr lang="en-US" smtClean="0"/>
              <a:t>" -H "Authorization: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494BA0-6412-4AD2-9C09-79FEF70B8200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aseline="0" dirty="0" smtClean="0"/>
              <a:t>Add custom middleware()</a:t>
            </a:r>
          </a:p>
          <a:p>
            <a:r>
              <a:rPr lang="en-US" baseline="0" dirty="0" smtClean="0"/>
              <a:t>Next() to go to next middleware and not freeze as it is a custom one</a:t>
            </a:r>
          </a:p>
          <a:p>
            <a:endParaRPr lang="en-US" baseline="0" dirty="0" smtClean="0"/>
          </a:p>
          <a:p>
            <a:r>
              <a:rPr lang="en-US" dirty="0" smtClean="0"/>
              <a:t>$ curl -v -X GET -H "Content-Type: application/</a:t>
            </a:r>
            <a:r>
              <a:rPr lang="en-US" dirty="0" err="1" smtClean="0"/>
              <a:t>json</a:t>
            </a:r>
            <a:r>
              <a:rPr lang="en-US" smtClean="0"/>
              <a:t>" -H "Authorization: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494BA0-6412-4AD2-9C09-79FEF70B8200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row=3</a:t>
            </a:r>
          </a:p>
          <a:p>
            <a:endParaRPr lang="en-US" dirty="0" smtClean="0"/>
          </a:p>
          <a:p>
            <a:r>
              <a:rPr lang="en-US" dirty="0" smtClean="0"/>
              <a:t>A &lt;span&gt; element used to color a part of a text: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&lt;p&gt;</a:t>
            </a:r>
            <a:r>
              <a:rPr lang="en-US" dirty="0" smtClean="0"/>
              <a:t>My mother has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&lt;span style="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color:blue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"&gt;</a:t>
            </a:r>
            <a:r>
              <a:rPr lang="en-US" dirty="0" smtClean="0"/>
              <a:t>blue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&lt;/span&gt;</a:t>
            </a:r>
            <a:r>
              <a:rPr lang="en-US" dirty="0" smtClean="0"/>
              <a:t> eyes.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&lt;/p&gt;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Definition and Usage</a:t>
            </a:r>
          </a:p>
          <a:p>
            <a:r>
              <a:rPr lang="en-US" dirty="0" smtClean="0"/>
              <a:t>The &lt;span&gt; tag is used to group inline-elements in a document.</a:t>
            </a:r>
          </a:p>
          <a:p>
            <a:r>
              <a:rPr lang="en-US" dirty="0" smtClean="0"/>
              <a:t>The &lt;span&gt; tag provides no visual change by itself.</a:t>
            </a:r>
          </a:p>
          <a:p>
            <a:r>
              <a:rPr lang="en-US" dirty="0" smtClean="0"/>
              <a:t>The &lt;span&gt; tag provides a way to add a hook to a part of a text or a part of a document.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http://www.w3schools.com/bootstrap/bootstrap_buttons.asp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494BA0-6412-4AD2-9C09-79FEF70B8200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aseline="0" dirty="0" err="1" smtClean="0"/>
              <a:t>ngInject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dirty="0" smtClean="0"/>
              <a:t>It's needed for the application to work when minified. If you remove it and use optimize version (</a:t>
            </a:r>
            <a:r>
              <a:rPr lang="en-US" dirty="0" err="1" smtClean="0"/>
              <a:t>serve:dist</a:t>
            </a:r>
            <a:r>
              <a:rPr lang="en-US" dirty="0" smtClean="0"/>
              <a:t>) it should fail.</a:t>
            </a:r>
          </a:p>
          <a:p>
            <a:endParaRPr lang="en-US" baseline="0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494BA0-6412-4AD2-9C09-79FEF70B820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aseline="0" dirty="0" smtClean="0"/>
              <a:t>Angular Directive</a:t>
            </a:r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494BA0-6412-4AD2-9C09-79FEF70B8200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aseline="0" dirty="0" smtClean="0"/>
              <a:t>Angular Directive</a:t>
            </a:r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494BA0-6412-4AD2-9C09-79FEF70B8200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aseline="0" dirty="0" smtClean="0"/>
              <a:t>Angular Directive</a:t>
            </a:r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494BA0-6412-4AD2-9C09-79FEF70B820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aseline="0" dirty="0" smtClean="0"/>
              <a:t>Angular Directive</a:t>
            </a:r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494BA0-6412-4AD2-9C09-79FEF70B8200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aseline="0" dirty="0" smtClean="0"/>
              <a:t>Angular Directive</a:t>
            </a:r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494BA0-6412-4AD2-9C09-79FEF70B8200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aseline="0" dirty="0" err="1" smtClean="0"/>
              <a:t>ngInject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dirty="0" smtClean="0"/>
              <a:t>It's needed for the application to work when minified. If you remove it and use optimize version (</a:t>
            </a:r>
            <a:r>
              <a:rPr lang="en-US" dirty="0" err="1" smtClean="0"/>
              <a:t>serve:dist</a:t>
            </a:r>
            <a:r>
              <a:rPr lang="en-US" dirty="0" smtClean="0"/>
              <a:t>) it should fail.</a:t>
            </a:r>
          </a:p>
          <a:p>
            <a:endParaRPr lang="en-US" baseline="0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494BA0-6412-4AD2-9C09-79FEF70B8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65252"/>
            <a:ext cx="7772400" cy="2106640"/>
          </a:xfrm>
          <a:prstGeom prst="rect">
            <a:avLst/>
          </a:prstGeom>
        </p:spPr>
        <p:txBody>
          <a:bodyPr anchor="t"/>
          <a:lstStyle>
            <a:lvl1pPr algn="l">
              <a:defRPr sz="3600" b="1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57641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 sz="2400" i="1">
                <a:latin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736550" y="6629400"/>
            <a:ext cx="8083600" cy="207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tabLst>
                <a:tab pos="7178675" algn="r"/>
              </a:tabLst>
              <a:defRPr/>
            </a:pPr>
            <a:r>
              <a:rPr lang="de-DE" altLang="de-DE" sz="1000" dirty="0" smtClean="0">
                <a:latin typeface="+mj-lt"/>
              </a:rPr>
              <a:t>Mahmoud El-Gayyar / Network Programming</a:t>
            </a:r>
            <a:r>
              <a:rPr lang="de-DE" altLang="de-DE" sz="1000" baseline="0" dirty="0" smtClean="0">
                <a:latin typeface="+mj-lt"/>
              </a:rPr>
              <a:t>	</a:t>
            </a:r>
            <a:r>
              <a:rPr lang="en-US" altLang="de-DE" sz="1000" dirty="0">
                <a:latin typeface="+mj-lt"/>
              </a:rPr>
              <a:t>	</a:t>
            </a:r>
            <a:r>
              <a:rPr lang="en-US" altLang="de-DE" sz="1000" dirty="0" smtClean="0">
                <a:latin typeface="+mj-lt"/>
              </a:rPr>
              <a:t>    </a:t>
            </a:r>
            <a:fld id="{2A869D4C-EE03-4818-834D-F164D2672E8B}" type="slidenum">
              <a:rPr lang="de-DE" altLang="de-DE" sz="1000" smtClean="0">
                <a:latin typeface="+mj-lt"/>
              </a:rPr>
              <a:pPr eaLnBrk="0" hangingPunct="0">
                <a:tabLst>
                  <a:tab pos="7178675" algn="r"/>
                </a:tabLst>
                <a:defRPr/>
              </a:pPr>
              <a:t>‹#›</a:t>
            </a:fld>
            <a:r>
              <a:rPr lang="de-DE" altLang="de-DE" sz="1000" dirty="0" smtClean="0">
                <a:latin typeface="+mj-lt"/>
              </a:rPr>
              <a:t> </a:t>
            </a:r>
            <a:endParaRPr lang="de-DE" altLang="de-DE" sz="1000" dirty="0">
              <a:latin typeface="+mj-lt"/>
            </a:endParaRPr>
          </a:p>
        </p:txBody>
      </p:sp>
      <p:sp>
        <p:nvSpPr>
          <p:cNvPr id="5" name="Line 17"/>
          <p:cNvSpPr>
            <a:spLocks noChangeShapeType="1"/>
          </p:cNvSpPr>
          <p:nvPr userDrawn="1"/>
        </p:nvSpPr>
        <p:spPr bwMode="auto">
          <a:xfrm flipV="1">
            <a:off x="285750" y="66294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85750" y="908720"/>
            <a:ext cx="8572500" cy="5429288"/>
          </a:xfrm>
          <a:prstGeom prst="rect">
            <a:avLst/>
          </a:prstGeom>
        </p:spPr>
        <p:txBody>
          <a:bodyPr/>
          <a:lstStyle>
            <a:lvl1pPr marL="265113" indent="-265113">
              <a:buClr>
                <a:schemeClr val="accent6"/>
              </a:buClr>
              <a:buSzPct val="80000"/>
              <a:buFont typeface="Wingdings 2" pitchFamily="18" charset="2"/>
              <a:buChar char=""/>
              <a:defRPr sz="2800" i="1"/>
            </a:lvl1pPr>
            <a:lvl2pPr marL="539750" indent="-274638">
              <a:buClr>
                <a:schemeClr val="tx2"/>
              </a:buClr>
              <a:buSzPct val="70000"/>
              <a:buFont typeface="Wingdings 2" pitchFamily="18" charset="2"/>
              <a:buChar char=""/>
              <a:defRPr sz="2400"/>
            </a:lvl2pPr>
            <a:lvl3pPr marL="804863" indent="-265113">
              <a:buClr>
                <a:schemeClr val="accent6"/>
              </a:buClr>
              <a:buSzPct val="60000"/>
              <a:buFont typeface="Wingdings 3" pitchFamily="18" charset="2"/>
              <a:buChar char=""/>
              <a:defRPr sz="2000" i="1"/>
            </a:lvl3pPr>
            <a:lvl4pPr marL="1079500" indent="-274638">
              <a:buClr>
                <a:schemeClr val="tx2"/>
              </a:buClr>
              <a:defRPr sz="1800"/>
            </a:lvl4pPr>
            <a:lvl5pPr marL="1344613" indent="-265113">
              <a:buClr>
                <a:schemeClr val="accent6"/>
              </a:buClr>
              <a:buSzPct val="70000"/>
              <a:buFont typeface="Wingdings 3" pitchFamily="18" charset="2"/>
              <a:buChar char=""/>
              <a:defRPr sz="1800" i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85720" y="142829"/>
            <a:ext cx="8572560" cy="928717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 b="1">
                <a:solidFill>
                  <a:schemeClr val="tx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7"/>
          <p:cNvSpPr>
            <a:spLocks noChangeShapeType="1"/>
          </p:cNvSpPr>
          <p:nvPr/>
        </p:nvSpPr>
        <p:spPr bwMode="auto">
          <a:xfrm flipV="1">
            <a:off x="285750" y="66294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17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85750" y="1142998"/>
            <a:ext cx="4214812" cy="5429274"/>
          </a:xfrm>
          <a:prstGeom prst="rect">
            <a:avLst/>
          </a:prstGeom>
        </p:spPr>
        <p:txBody>
          <a:bodyPr/>
          <a:lstStyle>
            <a:lvl1pPr marL="265113" indent="-265113">
              <a:buClr>
                <a:schemeClr val="accent6"/>
              </a:buClr>
              <a:buSzPct val="80000"/>
              <a:buFont typeface="Wingdings 2" pitchFamily="18" charset="2"/>
              <a:buChar char=""/>
              <a:defRPr sz="2800" i="1"/>
            </a:lvl1pPr>
            <a:lvl2pPr marL="539750" indent="-274638">
              <a:buClr>
                <a:schemeClr val="tx2"/>
              </a:buClr>
              <a:buSzPct val="70000"/>
              <a:buFont typeface="Wingdings 2" pitchFamily="18" charset="2"/>
              <a:buChar char=""/>
              <a:defRPr sz="2400"/>
            </a:lvl2pPr>
            <a:lvl3pPr marL="804863" indent="-265113">
              <a:buClr>
                <a:schemeClr val="accent6"/>
              </a:buClr>
              <a:buSzPct val="60000"/>
              <a:buFont typeface="Wingdings 3" pitchFamily="18" charset="2"/>
              <a:buChar char=""/>
              <a:defRPr sz="2000" i="1"/>
            </a:lvl3pPr>
            <a:lvl4pPr marL="1079500" indent="-274638">
              <a:buClr>
                <a:schemeClr val="tx2"/>
              </a:buClr>
              <a:defRPr sz="1800"/>
            </a:lvl4pPr>
            <a:lvl5pPr marL="1344613" indent="-265113">
              <a:buClr>
                <a:schemeClr val="accent6"/>
              </a:buClr>
              <a:buSzPct val="70000"/>
              <a:buFont typeface="Wingdings 3" pitchFamily="18" charset="2"/>
              <a:buChar char=""/>
              <a:defRPr sz="1800" i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4643438" y="1142984"/>
            <a:ext cx="4214812" cy="5429274"/>
          </a:xfrm>
          <a:prstGeom prst="rect">
            <a:avLst/>
          </a:prstGeom>
        </p:spPr>
        <p:txBody>
          <a:bodyPr/>
          <a:lstStyle>
            <a:lvl1pPr marL="265113" indent="-265113">
              <a:buClr>
                <a:schemeClr val="accent6"/>
              </a:buClr>
              <a:buSzPct val="80000"/>
              <a:buFont typeface="Wingdings 2" pitchFamily="18" charset="2"/>
              <a:buChar char=""/>
              <a:defRPr sz="2800" i="1"/>
            </a:lvl1pPr>
            <a:lvl2pPr marL="539750" indent="-274638">
              <a:buClr>
                <a:schemeClr val="tx2"/>
              </a:buClr>
              <a:buSzPct val="70000"/>
              <a:buFont typeface="Wingdings 2" pitchFamily="18" charset="2"/>
              <a:buChar char=""/>
              <a:defRPr sz="2400"/>
            </a:lvl2pPr>
            <a:lvl3pPr marL="804863" indent="-265113">
              <a:buClr>
                <a:schemeClr val="accent6"/>
              </a:buClr>
              <a:buSzPct val="60000"/>
              <a:buFont typeface="Wingdings 3" pitchFamily="18" charset="2"/>
              <a:buChar char=""/>
              <a:defRPr sz="2000" i="1"/>
            </a:lvl3pPr>
            <a:lvl4pPr marL="1079500" indent="-274638">
              <a:buClr>
                <a:schemeClr val="tx2"/>
              </a:buClr>
              <a:defRPr sz="1800"/>
            </a:lvl4pPr>
            <a:lvl5pPr marL="1344613" indent="-265113">
              <a:buClr>
                <a:schemeClr val="accent6"/>
              </a:buClr>
              <a:buSzPct val="70000"/>
              <a:buFont typeface="Wingdings 3" pitchFamily="18" charset="2"/>
              <a:buChar char=""/>
              <a:defRPr sz="1800" i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Titel 1"/>
          <p:cNvSpPr>
            <a:spLocks noGrp="1"/>
          </p:cNvSpPr>
          <p:nvPr>
            <p:ph type="title"/>
          </p:nvPr>
        </p:nvSpPr>
        <p:spPr>
          <a:xfrm>
            <a:off x="285720" y="142829"/>
            <a:ext cx="8572560" cy="928717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 b="1">
                <a:solidFill>
                  <a:schemeClr val="tx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36550" y="6629400"/>
            <a:ext cx="8083600" cy="207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tabLst>
                <a:tab pos="7178675" algn="r"/>
              </a:tabLst>
              <a:defRPr/>
            </a:pPr>
            <a:r>
              <a:rPr lang="de-DE" altLang="de-DE" sz="1000" dirty="0" smtClean="0">
                <a:latin typeface="+mj-lt"/>
              </a:rPr>
              <a:t>Mahmoud El-Gayyar / </a:t>
            </a:r>
            <a:r>
              <a:rPr lang="de-DE" altLang="de-DE" sz="10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Network Programming </a:t>
            </a:r>
            <a:r>
              <a:rPr lang="de-DE" altLang="de-DE" sz="1000" baseline="0" dirty="0" smtClean="0">
                <a:latin typeface="+mj-lt"/>
              </a:rPr>
              <a:t>	</a:t>
            </a:r>
            <a:r>
              <a:rPr lang="en-US" altLang="de-DE" sz="1000" dirty="0">
                <a:latin typeface="+mj-lt"/>
              </a:rPr>
              <a:t>	</a:t>
            </a:r>
            <a:r>
              <a:rPr lang="en-US" altLang="de-DE" sz="1000" dirty="0" smtClean="0">
                <a:latin typeface="+mj-lt"/>
              </a:rPr>
              <a:t>    </a:t>
            </a:r>
            <a:fld id="{2A869D4C-EE03-4818-834D-F164D2672E8B}" type="slidenum">
              <a:rPr lang="de-DE" altLang="de-DE" sz="1000" smtClean="0">
                <a:latin typeface="+mj-lt"/>
              </a:rPr>
              <a:pPr eaLnBrk="0" hangingPunct="0">
                <a:tabLst>
                  <a:tab pos="7178675" algn="r"/>
                </a:tabLst>
                <a:defRPr/>
              </a:pPr>
              <a:t>‹#›</a:t>
            </a:fld>
            <a:r>
              <a:rPr lang="de-DE" altLang="de-DE" sz="1000" dirty="0" smtClean="0">
                <a:latin typeface="+mj-lt"/>
              </a:rPr>
              <a:t> </a:t>
            </a:r>
            <a:endParaRPr lang="de-DE" altLang="de-DE" sz="1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7"/>
          <p:cNvSpPr>
            <a:spLocks noChangeShapeType="1"/>
          </p:cNvSpPr>
          <p:nvPr/>
        </p:nvSpPr>
        <p:spPr bwMode="auto">
          <a:xfrm flipV="1">
            <a:off x="285750" y="66294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285720" y="142829"/>
            <a:ext cx="8572560" cy="928717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 b="1">
                <a:solidFill>
                  <a:schemeClr val="tx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36550" y="6629400"/>
            <a:ext cx="8083600" cy="207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tabLst>
                <a:tab pos="7178675" algn="r"/>
              </a:tabLst>
              <a:defRPr/>
            </a:pPr>
            <a:r>
              <a:rPr lang="de-DE" altLang="de-DE" sz="1000" dirty="0" smtClean="0">
                <a:latin typeface="+mj-lt"/>
              </a:rPr>
              <a:t>Mahmoud El-Gayyar / </a:t>
            </a:r>
            <a:r>
              <a:rPr lang="de-DE" altLang="de-DE" sz="10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Network Programming </a:t>
            </a:r>
            <a:r>
              <a:rPr lang="de-DE" altLang="de-DE" sz="1000" baseline="0" dirty="0" smtClean="0">
                <a:latin typeface="+mj-lt"/>
              </a:rPr>
              <a:t>	</a:t>
            </a:r>
            <a:r>
              <a:rPr lang="en-US" altLang="de-DE" sz="1000" dirty="0">
                <a:latin typeface="+mj-lt"/>
              </a:rPr>
              <a:t>	</a:t>
            </a:r>
            <a:r>
              <a:rPr lang="en-US" altLang="de-DE" sz="1000" dirty="0" smtClean="0">
                <a:latin typeface="+mj-lt"/>
              </a:rPr>
              <a:t>    </a:t>
            </a:r>
            <a:fld id="{2A869D4C-EE03-4818-834D-F164D2672E8B}" type="slidenum">
              <a:rPr lang="de-DE" altLang="de-DE" sz="1000" smtClean="0">
                <a:latin typeface="+mj-lt"/>
              </a:rPr>
              <a:pPr eaLnBrk="0" hangingPunct="0">
                <a:tabLst>
                  <a:tab pos="7178675" algn="r"/>
                </a:tabLst>
                <a:defRPr/>
              </a:pPr>
              <a:t>‹#›</a:t>
            </a:fld>
            <a:r>
              <a:rPr lang="de-DE" altLang="de-DE" sz="1000" dirty="0" smtClean="0">
                <a:latin typeface="+mj-lt"/>
              </a:rPr>
              <a:t> </a:t>
            </a:r>
            <a:endParaRPr lang="de-DE" altLang="de-DE" sz="1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7"/>
          <p:cNvSpPr>
            <a:spLocks noChangeShapeType="1"/>
          </p:cNvSpPr>
          <p:nvPr/>
        </p:nvSpPr>
        <p:spPr bwMode="auto">
          <a:xfrm flipV="1">
            <a:off x="285750" y="66294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736550" y="6629400"/>
            <a:ext cx="8083600" cy="207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tabLst>
                <a:tab pos="7178675" algn="r"/>
              </a:tabLst>
              <a:defRPr/>
            </a:pPr>
            <a:r>
              <a:rPr lang="de-DE" altLang="de-DE" sz="1000" dirty="0" smtClean="0">
                <a:latin typeface="+mj-lt"/>
              </a:rPr>
              <a:t>Mahmoud El-Gayyar / </a:t>
            </a:r>
            <a:r>
              <a:rPr lang="de-DE" altLang="de-DE" sz="10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Network Programming </a:t>
            </a:r>
            <a:r>
              <a:rPr lang="de-DE" altLang="de-DE" sz="1000" baseline="0" dirty="0" smtClean="0">
                <a:latin typeface="+mj-lt"/>
              </a:rPr>
              <a:t>	</a:t>
            </a:r>
            <a:r>
              <a:rPr lang="en-US" altLang="de-DE" sz="1000" dirty="0">
                <a:latin typeface="+mj-lt"/>
              </a:rPr>
              <a:t>	</a:t>
            </a:r>
            <a:r>
              <a:rPr lang="en-US" altLang="de-DE" sz="1000" dirty="0" smtClean="0">
                <a:latin typeface="+mj-lt"/>
              </a:rPr>
              <a:t>    </a:t>
            </a:r>
            <a:fld id="{2A869D4C-EE03-4818-834D-F164D2672E8B}" type="slidenum">
              <a:rPr lang="de-DE" altLang="de-DE" sz="1000" smtClean="0">
                <a:latin typeface="+mj-lt"/>
              </a:rPr>
              <a:pPr eaLnBrk="0" hangingPunct="0">
                <a:tabLst>
                  <a:tab pos="7178675" algn="r"/>
                </a:tabLst>
                <a:defRPr/>
              </a:pPr>
              <a:t>‹#›</a:t>
            </a:fld>
            <a:r>
              <a:rPr lang="de-DE" altLang="de-DE" sz="1000" dirty="0" smtClean="0">
                <a:latin typeface="+mj-lt"/>
              </a:rPr>
              <a:t> </a:t>
            </a:r>
            <a:endParaRPr lang="de-DE" altLang="de-DE" sz="1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b="1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7804" y="101398"/>
            <a:ext cx="754605" cy="7081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21469" y="2124186"/>
            <a:ext cx="8501063" cy="187220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Network Programming </a:t>
            </a:r>
            <a:br>
              <a:rPr lang="en-US" dirty="0" smtClean="0"/>
            </a:br>
            <a:r>
              <a:rPr lang="en-US" dirty="0" smtClean="0"/>
              <a:t>Lecture 4: Message Posting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1469" y="3624583"/>
            <a:ext cx="3800819" cy="1028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1" eaLnBrk="1" hangingPunct="1"/>
            <a:endParaRPr lang="en-US" i="0" dirty="0" smtClean="0"/>
          </a:p>
          <a:p>
            <a:pPr algn="l" rtl="1" eaLnBrk="1" hangingPunct="1"/>
            <a:r>
              <a:rPr lang="en-US" i="0" dirty="0" smtClean="0"/>
              <a:t>Mahmoud El-</a:t>
            </a:r>
            <a:r>
              <a:rPr lang="en-US" i="0" dirty="0" err="1" smtClean="0"/>
              <a:t>Gayyar</a:t>
            </a:r>
            <a:endParaRPr lang="en-US" i="0" dirty="0" smtClean="0"/>
          </a:p>
          <a:p>
            <a:pPr algn="l" eaLnBrk="1" hangingPunct="1"/>
            <a:r>
              <a:rPr lang="en-US" sz="1800" i="0" dirty="0" smtClean="0">
                <a:solidFill>
                  <a:schemeClr val="bg2">
                    <a:lumMod val="75000"/>
                  </a:schemeClr>
                </a:solidFill>
              </a:rPr>
              <a:t>elgayyar@ci.suez.edu.eg</a:t>
            </a:r>
          </a:p>
          <a:p>
            <a:pPr algn="l" eaLnBrk="1" hangingPunct="1"/>
            <a:r>
              <a:rPr lang="en-US" sz="1800" i="0" dirty="0" smtClean="0">
                <a:solidFill>
                  <a:schemeClr val="bg2">
                    <a:lumMod val="75000"/>
                  </a:schemeClr>
                </a:solidFill>
              </a:rPr>
              <a:t>Elgayyar.weebly.com</a:t>
            </a:r>
          </a:p>
          <a:p>
            <a:pPr algn="l" rtl="1" eaLnBrk="1" hangingPunct="1"/>
            <a:endParaRPr lang="en-US" i="0" dirty="0" smtClean="0"/>
          </a:p>
        </p:txBody>
      </p:sp>
      <p:pic>
        <p:nvPicPr>
          <p:cNvPr id="2" name="Picture 2" descr="http://www.oshosoft.com/images/network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532" y="3624583"/>
            <a:ext cx="3810000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7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42875" y="780917"/>
            <a:ext cx="8858250" cy="5429250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Get Postman Chrome application and add to chrome</a:t>
            </a:r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algn="just">
              <a:lnSpc>
                <a:spcPct val="150000"/>
              </a:lnSpc>
              <a:defRPr/>
            </a:pPr>
            <a:endParaRPr lang="en-US" sz="2000" dirty="0" smtClean="0"/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algn="just">
              <a:lnSpc>
                <a:spcPct val="150000"/>
              </a:lnSpc>
              <a:defRPr/>
            </a:pPr>
            <a:endParaRPr lang="en-US" sz="2000" dirty="0" smtClean="0"/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Close and rerun your server and click on send command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You get </a:t>
            </a:r>
            <a:r>
              <a:rPr lang="en-US" sz="2000" b="1" dirty="0" smtClean="0">
                <a:solidFill>
                  <a:srgbClr val="C00000"/>
                </a:solidFill>
              </a:rPr>
              <a:t>undefined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as you are not supporting JSON format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To understand JSON data, we need to install body parser node package</a:t>
            </a:r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Add and use in your app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800" b="1" dirty="0" smtClean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800" b="1" dirty="0" smtClean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800" b="1" dirty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800" b="1" dirty="0" smtClean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800" b="1" dirty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800" b="1" dirty="0" smtClean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800" b="1" dirty="0"/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 bwMode="auto">
          <a:xfrm>
            <a:off x="285750" y="142875"/>
            <a:ext cx="8572500" cy="928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dirty="0" smtClean="0"/>
              <a:t>Test The Endpoint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9" b="4728"/>
          <a:stretch/>
        </p:blipFill>
        <p:spPr bwMode="auto">
          <a:xfrm>
            <a:off x="0" y="1366092"/>
            <a:ext cx="9144000" cy="201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769000" y="4991729"/>
            <a:ext cx="6874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../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dev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/back-end&gt; 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npm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install body-parser -save</a:t>
            </a:r>
            <a:endParaRPr lang="en-US" sz="1600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9646" y="5811826"/>
            <a:ext cx="6874870" cy="79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sz="1600" b="1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bodyParser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=require (‘body-parser');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app.use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bodyParser.json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endParaRPr lang="en-US" sz="1600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61354" y="6042677"/>
            <a:ext cx="988284" cy="46487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b="1" dirty="0" smtClean="0"/>
              <a:t>Server.js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509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85750" y="908720"/>
            <a:ext cx="8395542" cy="5429288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Create an angular form to get the message from the user</a:t>
            </a:r>
          </a:p>
          <a:p>
            <a:pPr marL="514350" indent="-514350">
              <a:lnSpc>
                <a:spcPct val="200000"/>
              </a:lnSpc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Create and Test a service endpoint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rgbClr val="0000FF"/>
                </a:solidFill>
              </a:rPr>
              <a:t>Send a post from Angular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Save the post to </a:t>
            </a:r>
            <a:r>
              <a:rPr lang="en-US" sz="2400" dirty="0" err="1" smtClean="0"/>
              <a:t>MongoDB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Posting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54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42875" y="780917"/>
            <a:ext cx="8858250" cy="5429250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Use the $http angular service to send the message</a:t>
            </a:r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algn="just">
              <a:lnSpc>
                <a:spcPct val="150000"/>
              </a:lnSpc>
              <a:defRPr/>
            </a:pPr>
            <a:endParaRPr lang="en-US" sz="2000" dirty="0" smtClean="0"/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algn="just">
              <a:lnSpc>
                <a:spcPct val="150000"/>
              </a:lnSpc>
              <a:defRPr/>
            </a:pPr>
            <a:endParaRPr lang="en-US" sz="2000" dirty="0" smtClean="0"/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But, the service can’t be used without injecting it in the constructor</a:t>
            </a:r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algn="just">
              <a:lnSpc>
                <a:spcPct val="150000"/>
              </a:lnSpc>
              <a:defRPr/>
            </a:pPr>
            <a:endParaRPr lang="en-US" sz="2000" dirty="0" smtClean="0"/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algn="just">
              <a:lnSpc>
                <a:spcPct val="150000"/>
              </a:lnSpc>
              <a:defRPr/>
            </a:pPr>
            <a:endParaRPr lang="en-US" sz="2000" dirty="0" smtClean="0"/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Test Your App</a:t>
            </a:r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 bwMode="auto">
          <a:xfrm>
            <a:off x="285750" y="142875"/>
            <a:ext cx="8572500" cy="928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dirty="0" smtClean="0"/>
              <a:t>Send Post through $http</a:t>
            </a: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7115065" y="6042677"/>
            <a:ext cx="1863908" cy="46487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b="1" dirty="0" smtClean="0"/>
              <a:t>Main.controller.js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86783" y="1330004"/>
            <a:ext cx="85714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export class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MainController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{  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16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constructor () </a:t>
            </a: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   </a:t>
            </a:r>
            <a:r>
              <a:rPr lang="en-US" sz="16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1600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ngInject</a:t>
            </a:r>
            <a:r>
              <a:rPr lang="en-US" sz="16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';  </a:t>
            </a: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   </a:t>
            </a:r>
            <a:endParaRPr lang="en-US" sz="1600" dirty="0" smtClean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sz="1600" dirty="0" smtClean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1600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postMessage</a:t>
            </a: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6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lvl="1"/>
            <a:r>
              <a:rPr lang="en-US" sz="16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http.post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(‘http://localhost:5000/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api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/message’, {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‘hello’});</a:t>
            </a:r>
            <a:endParaRPr lang="en-US" sz="1600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16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7506" y="3988667"/>
            <a:ext cx="85714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export class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MainController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{  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16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constructor (</a:t>
            </a:r>
            <a:r>
              <a:rPr lang="en-US" sz="16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$http</a:t>
            </a:r>
            <a:r>
              <a:rPr lang="en-US" sz="16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   '</a:t>
            </a:r>
            <a:r>
              <a:rPr lang="en-US" sz="1600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ngInject</a:t>
            </a:r>
            <a:r>
              <a:rPr lang="en-US" sz="16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'; </a:t>
            </a:r>
            <a:r>
              <a:rPr lang="en-US" sz="16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this.$http</a:t>
            </a:r>
            <a:r>
              <a:rPr lang="en-US" sz="16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=$http;  </a:t>
            </a: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   </a:t>
            </a:r>
            <a:endParaRPr lang="en-US" sz="1600" dirty="0" smtClean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sz="1600" dirty="0" smtClean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1600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postMessage</a:t>
            </a: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6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lvl="1"/>
            <a:r>
              <a:rPr lang="en-US" sz="16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this.$</a:t>
            </a:r>
            <a:r>
              <a:rPr lang="en-US" sz="1600" b="1" dirty="0" err="1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</a:t>
            </a:r>
            <a:r>
              <a:rPr lang="en-US" sz="1600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.post</a:t>
            </a: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(‘http://localhost:5000/</a:t>
            </a:r>
            <a:r>
              <a:rPr lang="en-US" sz="1600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api</a:t>
            </a: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/message’, {</a:t>
            </a:r>
            <a:r>
              <a:rPr lang="en-US" sz="1600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‘hello’});</a:t>
            </a:r>
          </a:p>
          <a:p>
            <a:pPr lvl="1"/>
            <a:r>
              <a:rPr lang="en-US" sz="16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24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42875" y="780917"/>
            <a:ext cx="8858250" cy="5429250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The App that runs on port 3000 has no access permission to access the server that runs on Port 5000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To solve we have to </a:t>
            </a:r>
            <a:r>
              <a:rPr lang="en-US" sz="2000" dirty="0"/>
              <a:t>enable Cross-origin resource sharing (CORS</a:t>
            </a:r>
            <a:r>
              <a:rPr lang="en-US" sz="2000" dirty="0" smtClean="0"/>
              <a:t>)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sz="1600" dirty="0" smtClean="0"/>
              <a:t> </a:t>
            </a:r>
            <a:r>
              <a:rPr lang="en-US" sz="1600" dirty="0"/>
              <a:t>is a mechanism that allows restricted resources </a:t>
            </a:r>
            <a:r>
              <a:rPr lang="en-US" sz="1600" dirty="0" smtClean="0"/>
              <a:t>on </a:t>
            </a:r>
            <a:r>
              <a:rPr lang="en-US" sz="1600" dirty="0"/>
              <a:t>a web page to be requested from another domain outside the domain from which the resource </a:t>
            </a:r>
            <a:r>
              <a:rPr lang="en-US" sz="1600" dirty="0" smtClean="0"/>
              <a:t>originated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sz="1600" dirty="0" smtClean="0"/>
              <a:t>Add custom middleware in server to allow from any origin and specific headers</a:t>
            </a:r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800" b="1" dirty="0" smtClean="0"/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 bwMode="auto">
          <a:xfrm>
            <a:off x="285750" y="142875"/>
            <a:ext cx="8572500" cy="928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dirty="0" smtClean="0"/>
              <a:t>Resolve the Cross-Origin Error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861354" y="6042677"/>
            <a:ext cx="988284" cy="46487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b="1" dirty="0" smtClean="0"/>
              <a:t>Server.js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-211103" y="3456393"/>
            <a:ext cx="8990452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sz="1400" b="1" dirty="0" err="1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400" b="1" dirty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err="1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bodyParser</a:t>
            </a:r>
            <a:r>
              <a:rPr lang="en-US" sz="1400" b="1" dirty="0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=require (‘body-parser');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  <a:r>
              <a:rPr lang="en-US" sz="1400" b="1" dirty="0" err="1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app.use</a:t>
            </a:r>
            <a:r>
              <a:rPr lang="en-US" sz="1400" b="1" dirty="0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b="1" dirty="0" err="1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bodyParser.json</a:t>
            </a:r>
            <a:r>
              <a:rPr lang="en-US" sz="1400" b="1" dirty="0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14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app.use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(function(</a:t>
            </a:r>
            <a:r>
              <a:rPr lang="en-US" sz="14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req,res,next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4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res.header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(“Access-Control-Allow-Origin”, “*”); </a:t>
            </a:r>
            <a:r>
              <a:rPr lang="en-US" sz="14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//any location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</a:t>
            </a:r>
            <a:r>
              <a:rPr lang="en-US" sz="14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res.header</a:t>
            </a: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Access-Control-Allow-Headers”, “Content-Type, Authorization”);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next(); </a:t>
            </a:r>
            <a:endParaRPr lang="en-US" sz="1400" b="1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});</a:t>
            </a:r>
            <a:endParaRPr lang="en-US" sz="1400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00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42875" y="780917"/>
            <a:ext cx="8858250" cy="5429250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n-US" sz="2400" dirty="0" smtClean="0"/>
              <a:t>Add a model directive</a:t>
            </a:r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algn="just">
              <a:lnSpc>
                <a:spcPct val="150000"/>
              </a:lnSpc>
              <a:defRPr/>
            </a:pPr>
            <a:endParaRPr lang="en-US" sz="2000" dirty="0" smtClean="0"/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algn="just">
              <a:lnSpc>
                <a:spcPct val="150000"/>
              </a:lnSpc>
              <a:defRPr/>
            </a:pPr>
            <a:endParaRPr lang="en-US" sz="2400" dirty="0" smtClean="0"/>
          </a:p>
          <a:p>
            <a:pPr algn="just">
              <a:lnSpc>
                <a:spcPct val="150000"/>
              </a:lnSpc>
              <a:defRPr/>
            </a:pPr>
            <a:r>
              <a:rPr lang="en-US" sz="2400" dirty="0" smtClean="0"/>
              <a:t>Use this in your controller</a:t>
            </a:r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algn="just">
              <a:lnSpc>
                <a:spcPct val="150000"/>
              </a:lnSpc>
              <a:defRPr/>
            </a:pPr>
            <a:endParaRPr lang="en-US" sz="2000" dirty="0" smtClean="0"/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000" dirty="0" smtClean="0"/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 bwMode="auto">
          <a:xfrm>
            <a:off x="285750" y="142875"/>
            <a:ext cx="8572500" cy="928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/>
              <a:t>Get the Message from </a:t>
            </a:r>
            <a:r>
              <a:rPr lang="en-US" dirty="0" err="1"/>
              <a:t>TextArea</a:t>
            </a: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7115065" y="6042677"/>
            <a:ext cx="1863908" cy="46487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b="1" dirty="0" smtClean="0"/>
              <a:t>Main.controller.js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85750" y="4202027"/>
            <a:ext cx="85714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postMessage</a:t>
            </a:r>
            <a:r>
              <a:rPr lang="en-US" sz="20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20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lvl="1"/>
            <a:r>
              <a:rPr lang="en-US" sz="20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this.$</a:t>
            </a:r>
            <a:r>
              <a:rPr lang="en-US" sz="2000" b="1" dirty="0" err="1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</a:t>
            </a:r>
            <a:r>
              <a:rPr lang="en-US" sz="2000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.post</a:t>
            </a:r>
            <a:r>
              <a:rPr lang="en-US" sz="20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(‘http://localhost:5000/</a:t>
            </a:r>
            <a:r>
              <a:rPr lang="en-US" sz="2000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api</a:t>
            </a:r>
            <a:r>
              <a:rPr lang="en-US" sz="20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/message’, </a:t>
            </a:r>
            <a:endParaRPr lang="en-US" sz="2000" dirty="0" smtClean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0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{</a:t>
            </a:r>
            <a:r>
              <a:rPr lang="en-US" sz="2000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sz="20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this.message</a:t>
            </a:r>
            <a:r>
              <a:rPr lang="en-US" sz="20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});</a:t>
            </a:r>
            <a:endParaRPr lang="en-US" sz="2000" dirty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28326" y="2927236"/>
            <a:ext cx="1186030" cy="46487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b="1" dirty="0" smtClean="0"/>
              <a:t>Main.html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1346835" y="1374075"/>
            <a:ext cx="53587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en-US" sz="2000" dirty="0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 </a:t>
            </a:r>
            <a:r>
              <a:rPr lang="en-US" sz="20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ng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-model= “</a:t>
            </a:r>
            <a:r>
              <a:rPr lang="en-US" sz="20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main.message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”&gt;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err="1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>
              <a:solidFill>
                <a:schemeClr val="accent1">
                  <a:lumMod val="2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39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85750" y="908720"/>
            <a:ext cx="8395542" cy="5429288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Create an angular form to get the message from the user</a:t>
            </a:r>
          </a:p>
          <a:p>
            <a:pPr marL="514350" indent="-514350">
              <a:lnSpc>
                <a:spcPct val="200000"/>
              </a:lnSpc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Create and Test a service endpoint</a:t>
            </a:r>
          </a:p>
          <a:p>
            <a:pPr marL="514350" indent="-514350">
              <a:lnSpc>
                <a:spcPct val="200000"/>
              </a:lnSpc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Send a post from Angular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rgbClr val="0000FF"/>
                </a:solidFill>
              </a:rPr>
              <a:t>Save the post to </a:t>
            </a:r>
            <a:r>
              <a:rPr lang="en-US" sz="2400" b="1" dirty="0" err="1" smtClean="0">
                <a:solidFill>
                  <a:srgbClr val="0000FF"/>
                </a:solidFill>
              </a:rPr>
              <a:t>MongoDB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Posting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23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42875" y="780917"/>
            <a:ext cx="8858250" cy="5429250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You have two </a:t>
            </a:r>
            <a:r>
              <a:rPr lang="en-US" sz="2000" dirty="0" smtClean="0"/>
              <a:t>options to deal with </a:t>
            </a:r>
            <a:r>
              <a:rPr lang="en-US" sz="2000" dirty="0" err="1" smtClean="0"/>
              <a:t>mongodb</a:t>
            </a:r>
            <a:endParaRPr lang="en-US" sz="2000" dirty="0" smtClean="0"/>
          </a:p>
          <a:p>
            <a:pPr lvl="1" algn="just">
              <a:lnSpc>
                <a:spcPct val="150000"/>
              </a:lnSpc>
              <a:defRPr/>
            </a:pPr>
            <a:r>
              <a:rPr lang="en-US" sz="1800" dirty="0" smtClean="0"/>
              <a:t>Official </a:t>
            </a:r>
            <a:r>
              <a:rPr lang="en-US" sz="1800" dirty="0" err="1" smtClean="0"/>
              <a:t>mongodb</a:t>
            </a:r>
            <a:r>
              <a:rPr lang="en-US" sz="1800" dirty="0" smtClean="0"/>
              <a:t> driver (we are going to use in this example)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sz="1800" dirty="0" smtClean="0"/>
              <a:t>Mongoose</a:t>
            </a:r>
            <a:endParaRPr lang="en-US" sz="1800" dirty="0" smtClean="0"/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Install </a:t>
            </a:r>
            <a:r>
              <a:rPr lang="en-US" sz="2000" dirty="0" err="1" smtClean="0"/>
              <a:t>mongodb</a:t>
            </a:r>
            <a:r>
              <a:rPr lang="en-US" sz="2000" dirty="0" smtClean="0"/>
              <a:t> node driver 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sz="1800" dirty="0" smtClean="0"/>
              <a:t> no -- save as we are going to use mongoose later for deployment</a:t>
            </a:r>
            <a:endParaRPr lang="en-US" sz="1800" dirty="0" smtClean="0"/>
          </a:p>
          <a:p>
            <a:pPr algn="just">
              <a:lnSpc>
                <a:spcPct val="150000"/>
              </a:lnSpc>
              <a:defRPr/>
            </a:pPr>
            <a:r>
              <a:rPr lang="en-US" sz="2200" dirty="0" smtClean="0"/>
              <a:t>Include in your server  and connect to your database (test </a:t>
            </a:r>
            <a:r>
              <a:rPr lang="en-US" sz="2200" dirty="0" err="1" smtClean="0"/>
              <a:t>db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800" b="1" dirty="0" smtClean="0"/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 bwMode="auto">
          <a:xfrm>
            <a:off x="285750" y="142875"/>
            <a:ext cx="8572500" cy="928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dirty="0" smtClean="0"/>
              <a:t>Connect to Mongo DB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861354" y="6042677"/>
            <a:ext cx="988284" cy="46487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b="1" dirty="0" smtClean="0"/>
              <a:t>Server.js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818133" y="2293171"/>
            <a:ext cx="6874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../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dev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/back-end&gt; 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npm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install 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mongodb</a:t>
            </a:r>
            <a:endParaRPr lang="en-US" sz="1600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432011" y="3639196"/>
            <a:ext cx="8990452" cy="3289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1400" b="1" dirty="0" err="1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400" b="1" dirty="0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err="1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bodyParser</a:t>
            </a:r>
            <a:r>
              <a:rPr lang="en-US" sz="1400" b="1" dirty="0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=require (‘body-parser');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sz="14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mong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o= require (‘</a:t>
            </a:r>
            <a:r>
              <a:rPr lang="en-US" sz="14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mongodb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’).</a:t>
            </a:r>
            <a:r>
              <a:rPr lang="en-US" sz="14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MongoClient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400" b="1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sz="1400" b="1" dirty="0" err="1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app.use</a:t>
            </a:r>
            <a:r>
              <a:rPr lang="en-US" sz="1400" b="1" dirty="0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b="1" dirty="0" err="1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bodyParser.json</a:t>
            </a:r>
            <a:r>
              <a:rPr lang="en-US" sz="1400" b="1" dirty="0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…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sz="14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mongo.connect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</a:t>
            </a:r>
            <a:r>
              <a:rPr lang="en-US" sz="14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mongodb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://localhost:27017/</a:t>
            </a:r>
            <a:r>
              <a:rPr lang="en-US" sz="14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test”,function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4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err,db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		if(!err){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	console.log(“we are connected to mongo”);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}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});</a:t>
            </a:r>
            <a:endParaRPr lang="en-US" sz="1400" b="1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endParaRPr lang="en-US" sz="1400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06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42875" y="780917"/>
            <a:ext cx="8858250" cy="5429250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Create new collection called messages and insert a message</a:t>
            </a:r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algn="just">
              <a:lnSpc>
                <a:spcPct val="150000"/>
              </a:lnSpc>
              <a:defRPr/>
            </a:pPr>
            <a:endParaRPr lang="en-US" sz="2000" dirty="0" smtClean="0"/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algn="just">
              <a:lnSpc>
                <a:spcPct val="150000"/>
              </a:lnSpc>
              <a:defRPr/>
            </a:pPr>
            <a:endParaRPr lang="en-US" sz="2000" dirty="0" smtClean="0"/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Verify that the message has been inserted 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sz="1800" dirty="0" smtClean="0"/>
              <a:t>Open the mongo console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sz="1800" dirty="0" smtClean="0"/>
              <a:t>Display messages collection</a:t>
            </a:r>
          </a:p>
          <a:p>
            <a:pPr lvl="1" algn="just">
              <a:lnSpc>
                <a:spcPct val="150000"/>
              </a:lnSpc>
              <a:defRPr/>
            </a:pPr>
            <a:endParaRPr lang="en-US" sz="1800" dirty="0" smtClean="0"/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800" b="1" dirty="0" smtClean="0"/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 bwMode="auto">
          <a:xfrm>
            <a:off x="285750" y="142875"/>
            <a:ext cx="8572500" cy="928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dirty="0" smtClean="0"/>
              <a:t>Insert message in a Collection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861354" y="6042677"/>
            <a:ext cx="988284" cy="46487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b="1" dirty="0" smtClean="0"/>
              <a:t>Server.js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-365910" y="1424806"/>
            <a:ext cx="8990452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sz="1400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mongo.connect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</a:t>
            </a:r>
            <a:r>
              <a:rPr lang="en-US" sz="1400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mongodb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://localhost:27017/</a:t>
            </a:r>
            <a:r>
              <a:rPr lang="en-US" sz="1400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test”,function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400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err,db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		if(!err){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	console.log(“we are connected to mongo”);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	</a:t>
            </a:r>
            <a:r>
              <a:rPr lang="en-US" sz="14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db.collection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(‘messages’).</a:t>
            </a:r>
            <a:r>
              <a:rPr lang="en-US" sz="14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insertOne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({‘</a:t>
            </a:r>
            <a:r>
              <a:rPr lang="en-US" sz="14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’:’test’});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}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});</a:t>
            </a:r>
            <a:endParaRPr lang="en-US" sz="1400" b="1" dirty="0" smtClean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endParaRPr lang="en-US" sz="1400" b="1" dirty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86484" y="5520070"/>
            <a:ext cx="6874870" cy="42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db.messages.find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sz="1600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1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42875" y="780917"/>
            <a:ext cx="8858250" cy="5429250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Add a global variable to hold the </a:t>
            </a:r>
            <a:r>
              <a:rPr lang="en-US" sz="2000" dirty="0" err="1" smtClean="0"/>
              <a:t>db</a:t>
            </a:r>
            <a:r>
              <a:rPr lang="en-US" sz="2000" dirty="0" smtClean="0"/>
              <a:t> object.</a:t>
            </a:r>
            <a:endParaRPr lang="en-US" sz="2000" dirty="0"/>
          </a:p>
          <a:p>
            <a:pPr algn="just">
              <a:lnSpc>
                <a:spcPct val="150000"/>
              </a:lnSpc>
              <a:defRPr/>
            </a:pPr>
            <a:endParaRPr lang="en-US" sz="2000" dirty="0" smtClean="0"/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algn="just">
              <a:lnSpc>
                <a:spcPct val="150000"/>
              </a:lnSpc>
              <a:defRPr/>
            </a:pPr>
            <a:endParaRPr lang="en-US" sz="2000" dirty="0" smtClean="0"/>
          </a:p>
          <a:p>
            <a:pPr algn="just">
              <a:lnSpc>
                <a:spcPct val="150000"/>
              </a:lnSpc>
              <a:defRPr/>
            </a:pPr>
            <a:endParaRPr lang="en-US" sz="2000" dirty="0" smtClean="0"/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lvl="1" algn="just">
              <a:lnSpc>
                <a:spcPct val="150000"/>
              </a:lnSpc>
              <a:defRPr/>
            </a:pPr>
            <a:endParaRPr lang="en-US" sz="1800" dirty="0" smtClean="0"/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000" dirty="0" smtClean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800" b="1" dirty="0" smtClean="0"/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 bwMode="auto">
          <a:xfrm>
            <a:off x="285750" y="142875"/>
            <a:ext cx="8572500" cy="928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dirty="0" smtClean="0"/>
              <a:t>Insert the coming in a Collection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861354" y="6042677"/>
            <a:ext cx="988284" cy="46487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b="1" dirty="0" smtClean="0"/>
              <a:t>Server.js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-365910" y="1424806"/>
            <a:ext cx="899045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sz="1400" b="1" dirty="0" err="1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400" b="1" dirty="0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database;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46424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sz="1400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mongo.connect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</a:t>
            </a:r>
            <a:r>
              <a:rPr lang="en-US" sz="1400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mongodb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://localhost:27017/</a:t>
            </a:r>
            <a:r>
              <a:rPr lang="en-US" sz="1400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test”,function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400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err,db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		if(!err){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	console.log(“we are connected to mongo”);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	</a:t>
            </a:r>
            <a:r>
              <a:rPr lang="en-US" sz="1400" b="1" strike="sngStrike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db.collection</a:t>
            </a:r>
            <a:r>
              <a:rPr lang="en-US" sz="1400" b="1" strike="sngStrike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(‘messages’).</a:t>
            </a:r>
            <a:r>
              <a:rPr lang="en-US" sz="1400" b="1" strike="sngStrike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insertOne</a:t>
            </a:r>
            <a:r>
              <a:rPr lang="en-US" sz="1400" b="1" strike="sngStrike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({‘</a:t>
            </a:r>
            <a:r>
              <a:rPr lang="en-US" sz="1400" b="1" strike="sngStrike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sz="1400" b="1" strike="sngStrike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’:’test’});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	database=</a:t>
            </a:r>
            <a:r>
              <a:rPr lang="en-US" sz="14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db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}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});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 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sz="1400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app.post</a:t>
            </a: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('/</a:t>
            </a:r>
            <a:r>
              <a:rPr lang="en-US" sz="1400" b="1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api</a:t>
            </a: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/message', function (</a:t>
            </a:r>
            <a:r>
              <a:rPr lang="en-US" sz="1400" b="1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req,res</a:t>
            </a: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	console.log(</a:t>
            </a:r>
            <a:r>
              <a:rPr lang="en-US" sz="1400" b="1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req.body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sz="14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database.collection</a:t>
            </a:r>
            <a:r>
              <a:rPr lang="en-US" sz="1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(‘messages’).</a:t>
            </a:r>
            <a:r>
              <a:rPr lang="en-US" sz="14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insertOne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req.body</a:t>
            </a:r>
            <a:r>
              <a:rPr lang="en-US" sz="1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1400" b="1" dirty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	</a:t>
            </a:r>
            <a:r>
              <a:rPr lang="en-US" sz="1400" b="1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res.status</a:t>
            </a: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(200); 		//OK response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  });</a:t>
            </a:r>
            <a:endParaRPr lang="en-US" sz="1400" b="1" dirty="0" smtClean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endParaRPr lang="en-US" sz="1400" b="1" dirty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9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85750" y="908720"/>
            <a:ext cx="8395542" cy="5429288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rgbClr val="0000FF"/>
                </a:solidFill>
              </a:rPr>
              <a:t>Create an angular form to get the message from the user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Create and Test a service endpoint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Send a post from Angular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/>
              <a:t>Save the post to </a:t>
            </a:r>
            <a:r>
              <a:rPr lang="en-US" sz="2400" dirty="0" err="1"/>
              <a:t>MongoDB</a:t>
            </a:r>
            <a:endParaRPr lang="en-US" sz="2400" dirty="0"/>
          </a:p>
          <a:p>
            <a:pPr marL="0" indent="0">
              <a:lnSpc>
                <a:spcPct val="200000"/>
              </a:lnSpc>
              <a:buNone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Posting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9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42875" y="880070"/>
            <a:ext cx="8858250" cy="5429250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n-US" sz="1800" b="1" dirty="0" smtClean="0"/>
              <a:t>We need a form to post a message to our server and we will store it inside </a:t>
            </a:r>
            <a:r>
              <a:rPr lang="en-US" sz="1800" b="1" dirty="0" err="1" smtClean="0"/>
              <a:t>MongoDB</a:t>
            </a:r>
            <a:endParaRPr lang="en-US" sz="1800" b="1" dirty="0" smtClean="0"/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 bwMode="auto">
          <a:xfrm>
            <a:off x="285750" y="142875"/>
            <a:ext cx="8572500" cy="928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dirty="0" smtClean="0"/>
              <a:t>Make Angular Post Form 1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50282" y="1156697"/>
            <a:ext cx="1011417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&lt;div class="container"&gt;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&lt;div&gt;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&lt;acme-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navbar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creation-date="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main.creationDate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"&gt;&lt;/acme-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navbar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&lt;/div&gt;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&lt;div class="panel panel-default"&gt;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&lt;div class="panel-heading"&gt;Post A Message&lt;/div&gt;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&lt;div class="panel-body"&gt;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&lt;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 class="input-group"&gt;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&lt;</a:t>
            </a:r>
            <a:r>
              <a:rPr lang="en-US" sz="1600" dirty="0" err="1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en-US" sz="1600" dirty="0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class="form-control custom-control" </a:t>
            </a: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lang="en-US" sz="1600" dirty="0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600" dirty="0" err="1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resize:none</a:t>
            </a: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&lt;/</a:t>
            </a:r>
            <a:r>
              <a:rPr lang="en-US" sz="1600" dirty="0" err="1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en-US" sz="1600" dirty="0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&lt;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span class="input-group-</a:t>
            </a:r>
            <a:r>
              <a:rPr lang="en-US" sz="1600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addon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btn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btn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-primary" 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Post &lt;/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span&gt;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&lt;/div&gt;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&lt;/div&gt;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&lt;/div&gt;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&lt;/div&gt;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7739241" y="6055404"/>
            <a:ext cx="1261884" cy="5078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b="1" dirty="0"/>
              <a:t>Main.html</a:t>
            </a:r>
          </a:p>
        </p:txBody>
      </p:sp>
    </p:spTree>
    <p:extLst>
      <p:ext uri="{BB962C8B-B14F-4D97-AF65-F5344CB8AC3E}">
        <p14:creationId xmlns:p14="http://schemas.microsoft.com/office/powerpoint/2010/main" val="182162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2"/>
          <p:cNvSpPr>
            <a:spLocks noGrp="1"/>
          </p:cNvSpPr>
          <p:nvPr>
            <p:ph type="title"/>
          </p:nvPr>
        </p:nvSpPr>
        <p:spPr bwMode="auto">
          <a:xfrm>
            <a:off x="285750" y="142875"/>
            <a:ext cx="8572500" cy="928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dirty="0" smtClean="0"/>
              <a:t>Make Angular Post Form 2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603" y="1358001"/>
            <a:ext cx="7000416" cy="102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42875" y="780917"/>
            <a:ext cx="8858250" cy="5429250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n-US" sz="1800" b="1" dirty="0" smtClean="0"/>
              <a:t>What happens when we press the post button ?!</a:t>
            </a:r>
          </a:p>
          <a:p>
            <a:pPr algn="just">
              <a:lnSpc>
                <a:spcPct val="150000"/>
              </a:lnSpc>
              <a:defRPr/>
            </a:pPr>
            <a:endParaRPr lang="en-US" sz="1800" b="1" dirty="0"/>
          </a:p>
          <a:p>
            <a:pPr algn="just">
              <a:lnSpc>
                <a:spcPct val="150000"/>
              </a:lnSpc>
              <a:defRPr/>
            </a:pPr>
            <a:endParaRPr lang="en-US" sz="1800" b="1" dirty="0" smtClean="0"/>
          </a:p>
          <a:p>
            <a:pPr algn="just">
              <a:lnSpc>
                <a:spcPct val="150000"/>
              </a:lnSpc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Angular Controller: </a:t>
            </a:r>
            <a:r>
              <a:rPr lang="en-US" sz="1800" dirty="0" smtClean="0"/>
              <a:t>allow us to bind things to the view or layout such as variables and functions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sz="1600" dirty="0" smtClean="0"/>
              <a:t>Separates logic from layout and interface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sz="1600" dirty="0" smtClean="0"/>
              <a:t>We need to bind a post function to the post button through our controller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Clean the controller from functions that we are not going to use and add the post message</a:t>
            </a:r>
          </a:p>
        </p:txBody>
      </p:sp>
      <p:sp>
        <p:nvSpPr>
          <p:cNvPr id="9" name="Rectangle 8"/>
          <p:cNvSpPr/>
          <p:nvPr/>
        </p:nvSpPr>
        <p:spPr>
          <a:xfrm>
            <a:off x="7115065" y="6042677"/>
            <a:ext cx="1863908" cy="46487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b="1" dirty="0" smtClean="0"/>
              <a:t>Main.controller.js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798722" y="4807148"/>
            <a:ext cx="61969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export class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MainController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  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constructor ()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   '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ngInject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';  }    </a:t>
            </a: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postMessage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{console.log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("post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"); }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9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42875" y="780917"/>
            <a:ext cx="8858250" cy="5429250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n-US" sz="1800" b="1" dirty="0" smtClean="0"/>
              <a:t>Now we would like to bind our button to the function in the controller</a:t>
            </a:r>
          </a:p>
          <a:p>
            <a:pPr algn="just">
              <a:lnSpc>
                <a:spcPct val="150000"/>
              </a:lnSpc>
              <a:defRPr/>
            </a:pPr>
            <a:endParaRPr lang="en-US" sz="1800" b="1" dirty="0"/>
          </a:p>
          <a:p>
            <a:pPr algn="just">
              <a:lnSpc>
                <a:spcPct val="150000"/>
              </a:lnSpc>
              <a:defRPr/>
            </a:pPr>
            <a:endParaRPr lang="en-US" sz="1800" b="1" dirty="0" smtClean="0"/>
          </a:p>
          <a:p>
            <a:pPr algn="just">
              <a:lnSpc>
                <a:spcPct val="150000"/>
              </a:lnSpc>
              <a:defRPr/>
            </a:pPr>
            <a:endParaRPr lang="en-US" sz="1800" b="1" dirty="0"/>
          </a:p>
          <a:p>
            <a:pPr algn="just">
              <a:lnSpc>
                <a:spcPct val="150000"/>
              </a:lnSpc>
              <a:defRPr/>
            </a:pPr>
            <a:endParaRPr lang="en-US" sz="1800" b="1" dirty="0" smtClean="0"/>
          </a:p>
          <a:p>
            <a:pPr algn="just">
              <a:lnSpc>
                <a:spcPct val="150000"/>
              </a:lnSpc>
              <a:defRPr/>
            </a:pPr>
            <a:endParaRPr lang="en-US" sz="1800" b="1" dirty="0"/>
          </a:p>
          <a:p>
            <a:pPr algn="just">
              <a:lnSpc>
                <a:spcPct val="150000"/>
              </a:lnSpc>
              <a:defRPr/>
            </a:pPr>
            <a:endParaRPr lang="en-US" sz="1800" b="1" dirty="0" smtClean="0"/>
          </a:p>
          <a:p>
            <a:pPr algn="just">
              <a:lnSpc>
                <a:spcPct val="150000"/>
              </a:lnSpc>
              <a:defRPr/>
            </a:pPr>
            <a:r>
              <a:rPr lang="en-US" sz="1800" b="1" dirty="0" smtClean="0"/>
              <a:t>Open index.rout.js to know the Class and the reference of the Angular Controller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1800" b="1" dirty="0" smtClean="0"/>
              <a:t>Test your app  in the browser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1800" b="1" dirty="0" smtClean="0"/>
              <a:t>Commit your work to your repo.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800" b="1" dirty="0" smtClean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800" b="1" dirty="0"/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 bwMode="auto">
          <a:xfrm>
            <a:off x="285750" y="142875"/>
            <a:ext cx="8572500" cy="928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dirty="0" smtClean="0"/>
              <a:t>Make Angular Post Form 3</a:t>
            </a: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7454004" y="6042677"/>
            <a:ext cx="1186030" cy="46487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b="1" dirty="0" smtClean="0"/>
              <a:t>Main.html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-1193783" y="1225801"/>
            <a:ext cx="110098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&lt;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 class="input-group"&gt;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&lt;</a:t>
            </a:r>
            <a:r>
              <a:rPr lang="en-US" sz="1600" dirty="0" err="1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en-US" sz="1600" dirty="0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class="form-control custom-control" </a:t>
            </a: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lang="en-US" sz="1600" dirty="0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600" dirty="0" err="1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resize:none</a:t>
            </a: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&lt;/</a:t>
            </a:r>
            <a:r>
              <a:rPr lang="en-US" sz="1600" dirty="0" err="1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en-US" sz="1600" dirty="0">
                <a:solidFill>
                  <a:schemeClr val="accent1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&lt;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span class="input-group-</a:t>
            </a:r>
            <a:r>
              <a:rPr lang="en-US" sz="1600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addon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btn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btn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-primary" </a:t>
            </a:r>
            <a:r>
              <a:rPr lang="en-US" sz="16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ng</a:t>
            </a:r>
            <a:r>
              <a:rPr lang="en-US" sz="16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-click=“</a:t>
            </a:r>
            <a:r>
              <a:rPr lang="en-US" sz="16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main.postMessage</a:t>
            </a:r>
            <a:r>
              <a:rPr lang="en-US" sz="16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()”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Post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 &lt;/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span&gt;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&lt;/div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5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85750" y="908720"/>
            <a:ext cx="8395542" cy="5429288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Create an angular form to get the message from the user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rgbClr val="0000FF"/>
                </a:solidFill>
              </a:rPr>
              <a:t>Create and Test a service endpoint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Send a post from Angular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/>
              <a:t>Save the post to </a:t>
            </a:r>
            <a:r>
              <a:rPr lang="en-US" sz="2400" dirty="0" err="1"/>
              <a:t>MongoDB</a:t>
            </a:r>
            <a:endParaRPr lang="en-US" sz="2400" dirty="0"/>
          </a:p>
          <a:p>
            <a:pPr marL="0" indent="0">
              <a:lnSpc>
                <a:spcPct val="200000"/>
              </a:lnSpc>
              <a:buNone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Posting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25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42875" y="780917"/>
            <a:ext cx="8858250" cy="5429250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n-US" sz="1800" b="1" dirty="0" smtClean="0"/>
              <a:t>No Generator for backend, so we do it manually, create a package JSON file</a:t>
            </a:r>
          </a:p>
          <a:p>
            <a:pPr algn="just">
              <a:lnSpc>
                <a:spcPct val="150000"/>
              </a:lnSpc>
              <a:defRPr/>
            </a:pPr>
            <a:endParaRPr lang="en-US" sz="1800" b="1" dirty="0" smtClean="0"/>
          </a:p>
          <a:p>
            <a:pPr lvl="1" algn="just">
              <a:lnSpc>
                <a:spcPct val="150000"/>
              </a:lnSpc>
              <a:defRPr/>
            </a:pPr>
            <a:r>
              <a:rPr lang="en-US" sz="1400" dirty="0" smtClean="0"/>
              <a:t>Give a name: my-message-backend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sz="1400" dirty="0" smtClean="0"/>
              <a:t>Version: 1.0.0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sz="1400" dirty="0" smtClean="0"/>
              <a:t>Leave rest as defaults</a:t>
            </a:r>
            <a:endParaRPr lang="en-US" sz="1600" dirty="0"/>
          </a:p>
          <a:p>
            <a:pPr algn="just">
              <a:lnSpc>
                <a:spcPct val="150000"/>
              </a:lnSpc>
              <a:defRPr/>
            </a:pPr>
            <a:endParaRPr lang="en-US" sz="1800" b="1" dirty="0" smtClean="0"/>
          </a:p>
          <a:p>
            <a:pPr algn="just">
              <a:lnSpc>
                <a:spcPct val="150000"/>
              </a:lnSpc>
              <a:defRPr/>
            </a:pPr>
            <a:r>
              <a:rPr lang="en-US" sz="1800" b="1" dirty="0" smtClean="0"/>
              <a:t>Install Express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800" b="1" dirty="0"/>
          </a:p>
          <a:p>
            <a:pPr algn="just">
              <a:lnSpc>
                <a:spcPct val="150000"/>
              </a:lnSpc>
              <a:defRPr/>
            </a:pPr>
            <a:endParaRPr lang="en-US" sz="1800" b="1" dirty="0" smtClean="0"/>
          </a:p>
          <a:p>
            <a:pPr algn="just">
              <a:lnSpc>
                <a:spcPct val="150000"/>
              </a:lnSpc>
              <a:defRPr/>
            </a:pPr>
            <a:r>
              <a:rPr lang="en-US" sz="1800" dirty="0" smtClean="0"/>
              <a:t>Express </a:t>
            </a:r>
            <a:r>
              <a:rPr lang="en-US" sz="1800" dirty="0"/>
              <a:t>is a minimal and flexible Node.js </a:t>
            </a:r>
            <a:r>
              <a:rPr lang="en-US" sz="1800" b="1" dirty="0"/>
              <a:t>web application framework </a:t>
            </a:r>
            <a:r>
              <a:rPr lang="en-US" sz="1800" dirty="0"/>
              <a:t>that provides a robust set of features for web and mobile applications. </a:t>
            </a:r>
            <a:endParaRPr lang="en-US" sz="1800" dirty="0" smtClean="0"/>
          </a:p>
          <a:p>
            <a:pPr algn="just">
              <a:lnSpc>
                <a:spcPct val="150000"/>
              </a:lnSpc>
              <a:defRPr/>
            </a:pPr>
            <a:r>
              <a:rPr lang="en-US" sz="1800" dirty="0" smtClean="0"/>
              <a:t>When you deploy on a new host, all dependencies in the package file will be installed automatically</a:t>
            </a:r>
            <a:endParaRPr lang="en-US" sz="1800" dirty="0"/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 bwMode="auto">
          <a:xfrm>
            <a:off x="285750" y="142875"/>
            <a:ext cx="8572500" cy="928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dirty="0" smtClean="0"/>
              <a:t>Intialize a Package File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42875" y="1225801"/>
            <a:ext cx="6874870" cy="42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../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dev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/back-end&gt; 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npm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endParaRPr lang="en-US" sz="1600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6460" y="4011233"/>
            <a:ext cx="6874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../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dev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/back-end&gt; 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npm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install express -save</a:t>
            </a:r>
            <a:endParaRPr lang="en-US" sz="1600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6235547" y="3437263"/>
            <a:ext cx="418641" cy="57397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30458" y="2975598"/>
            <a:ext cx="1520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Save in dependency package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7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42875" y="780917"/>
            <a:ext cx="8858250" cy="5429250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n-US" sz="1800" b="1" dirty="0" smtClean="0"/>
              <a:t>Create </a:t>
            </a:r>
            <a:r>
              <a:rPr lang="en-US" sz="1800" b="1" dirty="0" smtClean="0">
                <a:solidFill>
                  <a:srgbClr val="00B050"/>
                </a:solidFill>
              </a:rPr>
              <a:t>server.js</a:t>
            </a:r>
            <a:r>
              <a:rPr lang="en-US" sz="1800" b="1" dirty="0" smtClean="0"/>
              <a:t> file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Include express library, getting a reference in a variable called express</a:t>
            </a:r>
          </a:p>
          <a:p>
            <a:pPr algn="just">
              <a:lnSpc>
                <a:spcPct val="150000"/>
              </a:lnSpc>
              <a:defRPr/>
            </a:pPr>
            <a:endParaRPr lang="en-US" sz="1800" b="1" dirty="0"/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Initiate the express app in an app variable</a:t>
            </a:r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Start a server and listen on port 5000</a:t>
            </a:r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algn="just">
              <a:lnSpc>
                <a:spcPct val="150000"/>
              </a:lnSpc>
              <a:defRPr/>
            </a:pPr>
            <a:endParaRPr lang="en-US" sz="2000" dirty="0" smtClean="0"/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Test your server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000" dirty="0" smtClean="0"/>
          </a:p>
          <a:p>
            <a:pPr algn="just">
              <a:lnSpc>
                <a:spcPct val="150000"/>
              </a:lnSpc>
              <a:defRPr/>
            </a:pPr>
            <a:endParaRPr lang="en-US" sz="1800" b="1" dirty="0" smtClean="0"/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 bwMode="auto">
          <a:xfrm>
            <a:off x="285750" y="142875"/>
            <a:ext cx="8572500" cy="928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dirty="0" smtClean="0"/>
              <a:t>Create a Server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42875" y="1710549"/>
            <a:ext cx="6874870" cy="42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sz="1600" b="1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express=require ('express');</a:t>
            </a:r>
          </a:p>
        </p:txBody>
      </p:sp>
      <p:sp>
        <p:nvSpPr>
          <p:cNvPr id="9" name="Rectangle 8"/>
          <p:cNvSpPr/>
          <p:nvPr/>
        </p:nvSpPr>
        <p:spPr>
          <a:xfrm>
            <a:off x="141037" y="2656173"/>
            <a:ext cx="6874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sz="1600" b="1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app=express();</a:t>
            </a:r>
            <a:endParaRPr lang="en-US" sz="1600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9199" y="3700950"/>
            <a:ext cx="83548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sz="1600" b="1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server=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app.listen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(5000, function(){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console.log(“listening on:”, 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server.address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().port);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});</a:t>
            </a:r>
            <a:endParaRPr lang="en-US" sz="1600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64760" y="5979334"/>
            <a:ext cx="5885188" cy="42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../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dev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/back-end&gt; node server.js</a:t>
            </a:r>
            <a:endParaRPr lang="en-US" sz="1600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61354" y="6042677"/>
            <a:ext cx="988284" cy="46487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b="1" dirty="0" smtClean="0"/>
              <a:t>Server.js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375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42875" y="780917"/>
            <a:ext cx="8858250" cy="5429250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Create an Endpoint that you can access from a URL in the browser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/>
              <a:t>Create a </a:t>
            </a:r>
            <a:r>
              <a:rPr lang="en-US" sz="2000" b="1" dirty="0" smtClean="0">
                <a:solidFill>
                  <a:srgbClr val="00B050"/>
                </a:solidFill>
              </a:rPr>
              <a:t>post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/>
              <a:t>endpoint on address </a:t>
            </a:r>
            <a:r>
              <a:rPr lang="en-US" sz="2000" dirty="0" smtClean="0">
                <a:solidFill>
                  <a:srgbClr val="0000FF"/>
                </a:solidFill>
              </a:rPr>
              <a:t>/</a:t>
            </a:r>
            <a:r>
              <a:rPr lang="en-US" sz="2000" dirty="0" err="1" smtClean="0">
                <a:solidFill>
                  <a:srgbClr val="0000FF"/>
                </a:solidFill>
              </a:rPr>
              <a:t>api</a:t>
            </a:r>
            <a:r>
              <a:rPr lang="en-US" sz="2000" dirty="0" smtClean="0">
                <a:solidFill>
                  <a:srgbClr val="0000FF"/>
                </a:solidFill>
              </a:rPr>
              <a:t>/message </a:t>
            </a:r>
            <a:r>
              <a:rPr lang="en-US" sz="2000" dirty="0" smtClean="0"/>
              <a:t>and call back function with request and response</a:t>
            </a:r>
          </a:p>
          <a:p>
            <a:pPr algn="just">
              <a:lnSpc>
                <a:spcPct val="150000"/>
              </a:lnSpc>
              <a:defRPr/>
            </a:pPr>
            <a:endParaRPr lang="en-US" sz="1800" b="1" dirty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000" dirty="0"/>
          </a:p>
          <a:p>
            <a:pPr algn="just">
              <a:lnSpc>
                <a:spcPct val="150000"/>
              </a:lnSpc>
              <a:defRPr/>
            </a:pPr>
            <a:endParaRPr lang="en-US" sz="2000" dirty="0" smtClean="0"/>
          </a:p>
          <a:p>
            <a:pPr algn="just">
              <a:lnSpc>
                <a:spcPct val="150000"/>
              </a:lnSpc>
              <a:defRPr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000" dirty="0" smtClean="0"/>
          </a:p>
          <a:p>
            <a:pPr algn="just">
              <a:lnSpc>
                <a:spcPct val="150000"/>
              </a:lnSpc>
              <a:defRPr/>
            </a:pPr>
            <a:endParaRPr lang="en-US" sz="1800" b="1" dirty="0" smtClean="0"/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 bwMode="auto">
          <a:xfrm>
            <a:off x="285750" y="142875"/>
            <a:ext cx="8572500" cy="928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dirty="0" smtClean="0"/>
              <a:t>Create an Endpoint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42875" y="2415637"/>
            <a:ext cx="68748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app.post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(“/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api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/message”, function (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req,res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	console.log(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req.body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sz="1600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res.status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(200); 		</a:t>
            </a:r>
            <a:r>
              <a:rPr lang="en-US" sz="16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//OK response</a:t>
            </a:r>
            <a:endParaRPr lang="en-US" sz="1600" b="1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  });</a:t>
            </a:r>
            <a:endParaRPr lang="en-US" sz="1600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61354" y="6042677"/>
            <a:ext cx="988284" cy="46487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b="1" dirty="0" smtClean="0"/>
              <a:t>Server.js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2484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erge">
      <a:dk1>
        <a:srgbClr val="1F3D79"/>
      </a:dk1>
      <a:lt1>
        <a:srgbClr val="FFFFFF"/>
      </a:lt1>
      <a:dk2>
        <a:srgbClr val="2960AD"/>
      </a:dk2>
      <a:lt2>
        <a:srgbClr val="C8DDF2"/>
      </a:lt2>
      <a:accent1>
        <a:srgbClr val="F8F4B3"/>
      </a:accent1>
      <a:accent2>
        <a:srgbClr val="B391C3"/>
      </a:accent2>
      <a:accent3>
        <a:srgbClr val="F7ACB4"/>
      </a:accent3>
      <a:accent4>
        <a:srgbClr val="F9B863"/>
      </a:accent4>
      <a:accent5>
        <a:srgbClr val="487DC0"/>
      </a:accent5>
      <a:accent6>
        <a:srgbClr val="EE3443"/>
      </a:accent6>
      <a:hlink>
        <a:srgbClr val="F7ACB4"/>
      </a:hlink>
      <a:folHlink>
        <a:srgbClr val="F9B86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8146</TotalTime>
  <Words>1291</Words>
  <Application>Microsoft Office PowerPoint</Application>
  <PresentationFormat>On-screen Show (4:3)</PresentationFormat>
  <Paragraphs>324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Theme1</vt:lpstr>
      <vt:lpstr>Network Programming  Lecture 4: Message Posting</vt:lpstr>
      <vt:lpstr>Message Posting Example</vt:lpstr>
      <vt:lpstr>Make Angular Post Form 1</vt:lpstr>
      <vt:lpstr>Make Angular Post Form 2</vt:lpstr>
      <vt:lpstr>Make Angular Post Form 3</vt:lpstr>
      <vt:lpstr>Message Posting Example</vt:lpstr>
      <vt:lpstr>Intialize a Package File</vt:lpstr>
      <vt:lpstr>Create a Server</vt:lpstr>
      <vt:lpstr>Create an Endpoint</vt:lpstr>
      <vt:lpstr>Test The Endpoint</vt:lpstr>
      <vt:lpstr>Message Posting Example</vt:lpstr>
      <vt:lpstr>Send Post through $http</vt:lpstr>
      <vt:lpstr>Resolve the Cross-Origin Error</vt:lpstr>
      <vt:lpstr>Get the Message from TextArea</vt:lpstr>
      <vt:lpstr>Message Posting Example</vt:lpstr>
      <vt:lpstr>Connect to Mongo DB</vt:lpstr>
      <vt:lpstr>Insert message in a Collection</vt:lpstr>
      <vt:lpstr>Insert the coming in a Collection</vt:lpstr>
    </vt:vector>
  </TitlesOfParts>
  <Company>St Andrews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– Chapter 1</dc:title>
  <dc:creator>Ian Sommerville</dc:creator>
  <cp:lastModifiedBy>elgayyar</cp:lastModifiedBy>
  <cp:revision>216</cp:revision>
  <dcterms:created xsi:type="dcterms:W3CDTF">2009-12-29T10:39:27Z</dcterms:created>
  <dcterms:modified xsi:type="dcterms:W3CDTF">2016-10-17T20:39:55Z</dcterms:modified>
</cp:coreProperties>
</file>